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72" r:id="rId4"/>
    <p:sldId id="273" r:id="rId5"/>
    <p:sldId id="258" r:id="rId6"/>
    <p:sldId id="259" r:id="rId7"/>
    <p:sldId id="275" r:id="rId8"/>
    <p:sldId id="276" r:id="rId9"/>
    <p:sldId id="278" r:id="rId10"/>
    <p:sldId id="280" r:id="rId11"/>
    <p:sldId id="279" r:id="rId12"/>
    <p:sldId id="283" r:id="rId13"/>
    <p:sldId id="285" r:id="rId14"/>
    <p:sldId id="284" r:id="rId15"/>
    <p:sldId id="286" r:id="rId16"/>
    <p:sldId id="289" r:id="rId17"/>
    <p:sldId id="288" r:id="rId18"/>
    <p:sldId id="292" r:id="rId19"/>
    <p:sldId id="277" r:id="rId20"/>
    <p:sldId id="290" r:id="rId21"/>
    <p:sldId id="291" r:id="rId22"/>
    <p:sldId id="287" r:id="rId23"/>
    <p:sldId id="299" r:id="rId24"/>
    <p:sldId id="298" r:id="rId25"/>
    <p:sldId id="300" r:id="rId26"/>
    <p:sldId id="302" r:id="rId27"/>
    <p:sldId id="303" r:id="rId28"/>
    <p:sldId id="274" r:id="rId29"/>
    <p:sldId id="305" r:id="rId30"/>
    <p:sldId id="304" r:id="rId31"/>
  </p:sldIdLst>
  <p:sldSz cx="17881600" cy="10058400"/>
  <p:notesSz cx="6858000" cy="9144000"/>
  <p:embeddedFontLst>
    <p:embeddedFont>
      <p:font typeface="Montserrat" panose="00000500000000000000" pitchFamily="50" charset="0"/>
      <p:regular r:id="rId33"/>
      <p:bold r:id="rId34"/>
      <p:italic r:id="rId35"/>
      <p:boldItalic r:id="rId36"/>
    </p:embeddedFont>
    <p:embeddedFont>
      <p:font typeface="Corbel" panose="020B0503020204020204" pitchFamily="3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BD8297C-CF4F-4E93-995D-92FF0BD794F7}">
          <p14:sldIdLst>
            <p14:sldId id="256"/>
            <p14:sldId id="257"/>
            <p14:sldId id="272"/>
            <p14:sldId id="273"/>
            <p14:sldId id="258"/>
            <p14:sldId id="259"/>
            <p14:sldId id="275"/>
            <p14:sldId id="276"/>
            <p14:sldId id="278"/>
            <p14:sldId id="280"/>
            <p14:sldId id="279"/>
            <p14:sldId id="283"/>
            <p14:sldId id="285"/>
            <p14:sldId id="284"/>
            <p14:sldId id="286"/>
            <p14:sldId id="289"/>
            <p14:sldId id="288"/>
            <p14:sldId id="292"/>
            <p14:sldId id="277"/>
            <p14:sldId id="290"/>
            <p14:sldId id="291"/>
            <p14:sldId id="287"/>
            <p14:sldId id="299"/>
            <p14:sldId id="298"/>
            <p14:sldId id="300"/>
            <p14:sldId id="302"/>
            <p14:sldId id="303"/>
            <p14:sldId id="274"/>
            <p14:sldId id="305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86A641-52D8-49E1-AAED-3F09F39422DD}">
  <a:tblStyle styleId="{DE86A641-52D8-49E1-AAED-3F09F39422DD}" styleName="Table_0">
    <a:wholeTbl>
      <a:tcTxStyle b="off" i="off">
        <a:font>
          <a:latin typeface="Montserrat"/>
          <a:ea typeface="Montserrat"/>
          <a:cs typeface="Montserra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Montserrat"/>
          <a:ea typeface="Montserrat"/>
          <a:cs typeface="Montserra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Montserrat"/>
          <a:ea typeface="Montserrat"/>
          <a:cs typeface="Montserra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Montserrat"/>
          <a:ea typeface="Montserrat"/>
          <a:cs typeface="Montserra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Montserrat"/>
          <a:ea typeface="Montserrat"/>
          <a:cs typeface="Montserra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78" autoAdjust="0"/>
  </p:normalViewPr>
  <p:slideViewPr>
    <p:cSldViewPr snapToGrid="0">
      <p:cViewPr varScale="1">
        <p:scale>
          <a:sx n="59" d="100"/>
          <a:sy n="59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172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339005" y="357633"/>
            <a:ext cx="17196138" cy="935431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627971" y="1294151"/>
            <a:ext cx="14618208" cy="42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60"/>
              <a:buFont typeface="Montserrat"/>
              <a:buNone/>
              <a:defRPr sz="1056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507311" y="5675464"/>
            <a:ext cx="12859529" cy="2035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2582"/>
              <a:buFont typeface="Corbel"/>
              <a:buNone/>
              <a:defRPr sz="3227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70575" marR="0" lvl="1" indent="0" algn="ctr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2582"/>
              <a:buFont typeface="Corbel"/>
              <a:buNone/>
              <a:defRPr sz="322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41150" marR="0" lvl="2" indent="0" algn="ctr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582"/>
              <a:buFont typeface="Corbel"/>
              <a:buNone/>
              <a:defRPr sz="322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011726" marR="0" lvl="3" indent="0" algn="ctr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None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682301" marR="0" lvl="4" indent="0" algn="ctr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None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352876" marR="0" lvl="5" indent="0" algn="ctr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None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023451" marR="0" lvl="6" indent="0" algn="ctr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None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694027" marR="0" lvl="7" indent="0" algn="ctr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None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364602" marR="0" lvl="8" indent="0" algn="ctr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2346"/>
              <a:buFont typeface="Corbel"/>
              <a:buNone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1676394" y="9128282"/>
            <a:ext cx="341597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5792084" y="9128282"/>
            <a:ext cx="691940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3683311" y="9128282"/>
            <a:ext cx="250245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Shape 23"/>
          <p:cNvCxnSpPr/>
          <p:nvPr/>
        </p:nvCxnSpPr>
        <p:spPr>
          <a:xfrm>
            <a:off x="2902036" y="5476240"/>
            <a:ext cx="12070081" cy="0"/>
          </a:xfrm>
          <a:prstGeom prst="straightConnector1">
            <a:avLst/>
          </a:prstGeom>
          <a:noFill/>
          <a:ln w="100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676400" y="894080"/>
            <a:ext cx="14484096" cy="198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 rot="5400000">
            <a:off x="5954867" y="-1260946"/>
            <a:ext cx="5923280" cy="1448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2531" algn="l" rtl="0">
              <a:lnSpc>
                <a:spcPct val="9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2582"/>
              <a:buFont typeface="Corbel"/>
              <a:buChar char="•"/>
              <a:defRPr sz="322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77596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62711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112"/>
              <a:buFont typeface="Corbel"/>
              <a:buChar char="•"/>
              <a:defRPr sz="264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7827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1676394" y="9128282"/>
            <a:ext cx="341597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5792084" y="9128282"/>
            <a:ext cx="691940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13683311" y="9128282"/>
            <a:ext cx="250245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 rot="5400000">
            <a:off x="10533380" y="3380740"/>
            <a:ext cx="7934960" cy="340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 rot="5400000">
            <a:off x="3157220" y="-363220"/>
            <a:ext cx="7934960" cy="10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2531" algn="l" rtl="0">
              <a:lnSpc>
                <a:spcPct val="9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2582"/>
              <a:buFont typeface="Corbel"/>
              <a:buChar char="•"/>
              <a:defRPr sz="322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77596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62711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112"/>
              <a:buFont typeface="Corbel"/>
              <a:buChar char="•"/>
              <a:defRPr sz="264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7827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1676394" y="9128282"/>
            <a:ext cx="341597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ftr" idx="11"/>
          </p:nvPr>
        </p:nvSpPr>
        <p:spPr>
          <a:xfrm>
            <a:off x="5792084" y="9128282"/>
            <a:ext cx="691940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13683311" y="9128282"/>
            <a:ext cx="250245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676400" y="894080"/>
            <a:ext cx="14484096" cy="198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676401" y="3017520"/>
            <a:ext cx="14480211" cy="59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2531" algn="l" rtl="0">
              <a:lnSpc>
                <a:spcPct val="9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2582"/>
              <a:buFont typeface="Corbel"/>
              <a:buChar char="•"/>
              <a:defRPr sz="322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77596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62711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112"/>
              <a:buFont typeface="Corbel"/>
              <a:buChar char="•"/>
              <a:defRPr sz="264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7827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1676394" y="9128282"/>
            <a:ext cx="341597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5792084" y="9128282"/>
            <a:ext cx="691940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3683311" y="9128282"/>
            <a:ext cx="250245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622755" y="1721243"/>
            <a:ext cx="14618208" cy="429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60"/>
              <a:buFont typeface="Montserrat"/>
              <a:buNone/>
              <a:defRPr sz="105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507894" y="6093296"/>
            <a:ext cx="12861341" cy="200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2582"/>
              <a:buFont typeface="Corbel"/>
              <a:buNone/>
              <a:defRPr sz="322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2112"/>
              <a:buFont typeface="Corbel"/>
              <a:buNone/>
              <a:defRPr sz="264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None/>
              <a:defRPr sz="2347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642"/>
              <a:buFont typeface="Corbel"/>
              <a:buNone/>
              <a:defRPr sz="2053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642"/>
              <a:buFont typeface="Corbel"/>
              <a:buNone/>
              <a:defRPr sz="2053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642"/>
              <a:buFont typeface="Corbel"/>
              <a:buNone/>
              <a:defRPr sz="2053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642"/>
              <a:buFont typeface="Corbel"/>
              <a:buNone/>
              <a:defRPr sz="2053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642"/>
              <a:buFont typeface="Corbel"/>
              <a:buNone/>
              <a:defRPr sz="2053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1642"/>
              <a:buFont typeface="Corbel"/>
              <a:buNone/>
              <a:defRPr sz="2053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1676394" y="9128282"/>
            <a:ext cx="341597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5792084" y="9128282"/>
            <a:ext cx="691940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3683311" y="9128282"/>
            <a:ext cx="250245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" name="Shape 36"/>
          <p:cNvCxnSpPr/>
          <p:nvPr/>
        </p:nvCxnSpPr>
        <p:spPr>
          <a:xfrm>
            <a:off x="2905761" y="5896598"/>
            <a:ext cx="12070081" cy="0"/>
          </a:xfrm>
          <a:prstGeom prst="straightConnector1">
            <a:avLst/>
          </a:prstGeom>
          <a:noFill/>
          <a:ln w="100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676400" y="894080"/>
            <a:ext cx="14484096" cy="198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676400" y="3017519"/>
            <a:ext cx="6973824" cy="5900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2531" algn="l" rtl="0">
              <a:lnSpc>
                <a:spcPct val="9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2582"/>
              <a:buFont typeface="Corbel"/>
              <a:buChar char="•"/>
              <a:defRPr sz="322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77596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62711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112"/>
              <a:buFont typeface="Corbel"/>
              <a:buChar char="•"/>
              <a:defRPr sz="264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7827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9192498" y="3017520"/>
            <a:ext cx="6973824" cy="5900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2531" algn="l" rtl="0">
              <a:lnSpc>
                <a:spcPct val="9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2582"/>
              <a:buFont typeface="Corbel"/>
              <a:buChar char="•"/>
              <a:defRPr sz="322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77596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62711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112"/>
              <a:buFont typeface="Corbel"/>
              <a:buChar char="•"/>
              <a:defRPr sz="264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7827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1676394" y="9128282"/>
            <a:ext cx="341597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5792084" y="9128282"/>
            <a:ext cx="691940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3683311" y="9128282"/>
            <a:ext cx="250245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676400" y="894080"/>
            <a:ext cx="14484096" cy="198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676400" y="2935549"/>
            <a:ext cx="6973824" cy="113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16"/>
              <a:buFont typeface="Corbel"/>
              <a:buNone/>
              <a:defRPr sz="352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None/>
              <a:defRPr sz="2933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112"/>
              <a:buFont typeface="Corbel"/>
              <a:buNone/>
              <a:defRPr sz="264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None/>
              <a:defRPr sz="2347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None/>
              <a:defRPr sz="2347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None/>
              <a:defRPr sz="2347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None/>
              <a:defRPr sz="2347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None/>
              <a:defRPr sz="2347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1878"/>
              <a:buFont typeface="Corbel"/>
              <a:buNone/>
              <a:defRPr sz="2347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1676400" y="3991508"/>
            <a:ext cx="6973824" cy="496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2531" algn="l" rtl="0">
              <a:lnSpc>
                <a:spcPct val="9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2582"/>
              <a:buFont typeface="Corbel"/>
              <a:buChar char="•"/>
              <a:defRPr sz="322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77596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62711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112"/>
              <a:buFont typeface="Corbel"/>
              <a:buChar char="•"/>
              <a:defRPr sz="264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7827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9194787" y="2931914"/>
            <a:ext cx="6973824" cy="1139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16"/>
              <a:buFont typeface="Corbel"/>
              <a:buNone/>
              <a:defRPr sz="352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None/>
              <a:defRPr sz="2933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112"/>
              <a:buFont typeface="Corbel"/>
              <a:buNone/>
              <a:defRPr sz="264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None/>
              <a:defRPr sz="2347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None/>
              <a:defRPr sz="2347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None/>
              <a:defRPr sz="2347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None/>
              <a:defRPr sz="2347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None/>
              <a:defRPr sz="2347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1878"/>
              <a:buFont typeface="Corbel"/>
              <a:buNone/>
              <a:defRPr sz="2347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9194787" y="3988339"/>
            <a:ext cx="6973824" cy="496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2531" algn="l" rtl="0">
              <a:lnSpc>
                <a:spcPct val="9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2582"/>
              <a:buFont typeface="Corbel"/>
              <a:buChar char="•"/>
              <a:defRPr sz="322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77596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62711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112"/>
              <a:buFont typeface="Corbel"/>
              <a:buChar char="•"/>
              <a:defRPr sz="264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7827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1676394" y="9128282"/>
            <a:ext cx="341597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5792084" y="9128282"/>
            <a:ext cx="691940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3683311" y="9128282"/>
            <a:ext cx="250245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676400" y="894080"/>
            <a:ext cx="14484096" cy="198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1676394" y="9128282"/>
            <a:ext cx="341597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5792084" y="9128282"/>
            <a:ext cx="691940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3683311" y="9128282"/>
            <a:ext cx="250245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1676394" y="9128282"/>
            <a:ext cx="341597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5792084" y="9128282"/>
            <a:ext cx="691940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3683311" y="9128282"/>
            <a:ext cx="250245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676400" y="1609344"/>
            <a:ext cx="5766816" cy="254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67"/>
              <a:buFont typeface="Montserrat"/>
              <a:buNone/>
              <a:defRPr sz="5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83167" y="1609344"/>
            <a:ext cx="7644384" cy="683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67004" algn="l" rtl="0">
              <a:lnSpc>
                <a:spcPct val="9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3754"/>
              <a:buFont typeface="Corbel"/>
              <a:buChar char="•"/>
              <a:defRPr sz="469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437235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3286"/>
              <a:buFont typeface="Corbel"/>
              <a:buChar char="•"/>
              <a:defRPr sz="410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407416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816"/>
              <a:buFont typeface="Corbel"/>
              <a:buChar char="•"/>
              <a:defRPr sz="352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77596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77596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77596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77596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77596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77596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2"/>
          </p:nvPr>
        </p:nvSpPr>
        <p:spPr>
          <a:xfrm>
            <a:off x="1676400" y="4157472"/>
            <a:ext cx="5766816" cy="442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994"/>
              <a:buFont typeface="Corbel"/>
              <a:buNone/>
              <a:defRPr sz="249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1408"/>
              <a:buFont typeface="Corbel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174"/>
              <a:buFont typeface="Corbel"/>
              <a:buNone/>
              <a:defRPr sz="14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056"/>
              <a:buFont typeface="Corbel"/>
              <a:buNone/>
              <a:defRPr sz="132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056"/>
              <a:buFont typeface="Corbel"/>
              <a:buNone/>
              <a:defRPr sz="132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056"/>
              <a:buFont typeface="Corbel"/>
              <a:buNone/>
              <a:defRPr sz="132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056"/>
              <a:buFont typeface="Corbel"/>
              <a:buNone/>
              <a:defRPr sz="132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056"/>
              <a:buFont typeface="Corbel"/>
              <a:buNone/>
              <a:defRPr sz="132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1056"/>
              <a:buFont typeface="Corbel"/>
              <a:buNone/>
              <a:defRPr sz="132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1676394" y="9128282"/>
            <a:ext cx="341597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5792084" y="9128282"/>
            <a:ext cx="691940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13683311" y="9128282"/>
            <a:ext cx="250245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676400" y="1609344"/>
            <a:ext cx="5766816" cy="254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67"/>
              <a:buFont typeface="Montserrat"/>
              <a:buNone/>
              <a:defRPr sz="58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7939431" y="1569109"/>
            <a:ext cx="8945270" cy="704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3286"/>
              <a:buFont typeface="Corbel"/>
              <a:buNone/>
              <a:defRPr sz="410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70575" marR="0" lvl="1" indent="0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3286"/>
              <a:buFont typeface="Corbel"/>
              <a:buNone/>
              <a:defRPr sz="410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41150" marR="0" lvl="2" indent="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816"/>
              <a:buFont typeface="Corbel"/>
              <a:buNone/>
              <a:defRPr sz="352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011726" marR="0" lvl="3" indent="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None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682301" marR="0" lvl="4" indent="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None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352876" marR="0" lvl="5" indent="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None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023451" marR="0" lvl="6" indent="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None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694027" marR="0" lvl="7" indent="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None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364602" marR="0" lvl="8" indent="0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2346"/>
              <a:buFont typeface="Corbel"/>
              <a:buNone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1676400" y="4157472"/>
            <a:ext cx="5766816" cy="422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>
                <a:schemeClr val="accent1"/>
              </a:buClr>
              <a:buSzPts val="1994"/>
              <a:buFont typeface="Corbel"/>
              <a:buNone/>
              <a:defRPr sz="249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1408"/>
              <a:buFont typeface="Corbel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174"/>
              <a:buFont typeface="Corbel"/>
              <a:buNone/>
              <a:defRPr sz="146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056"/>
              <a:buFont typeface="Corbel"/>
              <a:buNone/>
              <a:defRPr sz="132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056"/>
              <a:buFont typeface="Corbel"/>
              <a:buNone/>
              <a:defRPr sz="132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056"/>
              <a:buFont typeface="Corbel"/>
              <a:buNone/>
              <a:defRPr sz="132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056"/>
              <a:buFont typeface="Corbel"/>
              <a:buNone/>
              <a:defRPr sz="132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056"/>
              <a:buFont typeface="Corbel"/>
              <a:buNone/>
              <a:defRPr sz="132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1056"/>
              <a:buFont typeface="Corbel"/>
              <a:buNone/>
              <a:defRPr sz="132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1676394" y="9128282"/>
            <a:ext cx="341597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5792084" y="9128282"/>
            <a:ext cx="691940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13683311" y="9128282"/>
            <a:ext cx="250245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39005" y="357633"/>
            <a:ext cx="17196138" cy="93543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1676400" y="894080"/>
            <a:ext cx="14484096" cy="198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1676401" y="3017520"/>
            <a:ext cx="14480211" cy="592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2531" algn="l" rtl="0">
              <a:lnSpc>
                <a:spcPct val="9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2582"/>
              <a:buFont typeface="Corbel"/>
              <a:buChar char="•"/>
              <a:defRPr sz="322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77596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62711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112"/>
              <a:buFont typeface="Corbel"/>
              <a:buChar char="•"/>
              <a:defRPr sz="264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7827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1676394" y="9128282"/>
            <a:ext cx="341597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5792084" y="9128282"/>
            <a:ext cx="691940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3683311" y="9128282"/>
            <a:ext cx="2502452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176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4297680" y="5775158"/>
            <a:ext cx="9927771" cy="289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8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Ministry Category :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Ministry of HRD / Education &amp; Skills</a:t>
            </a:r>
            <a:endParaRPr dirty="0"/>
          </a:p>
          <a:p>
            <a:pPr marL="25718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 :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Artificial Intelligence used system to identify the level of understanding and provide learning as per the requirements of the student</a:t>
            </a:r>
            <a:r>
              <a:rPr lang="en-US" sz="2000" b="0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5718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: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#MHRD5</a:t>
            </a:r>
            <a:endParaRPr dirty="0"/>
          </a:p>
          <a:p>
            <a:pPr marL="25718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College Code :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Institute of National Importance </a:t>
            </a:r>
            <a:endParaRPr sz="20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6654800" y="4559967"/>
            <a:ext cx="4656222" cy="106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8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20"/>
              <a:buFont typeface="Corbel"/>
              <a:buNone/>
            </a:pPr>
            <a:r>
              <a:rPr lang="en-US" sz="54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Intelli</a:t>
            </a:r>
            <a:r>
              <a:rPr lang="en-US" sz="54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Study</a:t>
            </a:r>
            <a:endParaRPr sz="5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7988" y="1670304"/>
            <a:ext cx="2529845" cy="2529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AI &amp; ML in Intellistudy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0285" y="3459974"/>
            <a:ext cx="14480211" cy="5923280"/>
          </a:xfrm>
        </p:spPr>
        <p:txBody>
          <a:bodyPr/>
          <a:lstStyle/>
          <a:p>
            <a:r>
              <a:rPr lang="en-US" sz="3200" dirty="0" smtClean="0"/>
              <a:t>3 Layered Neural networks to dynamically adjust the level of questions asked in the quizzes.</a:t>
            </a:r>
          </a:p>
          <a:p>
            <a:endParaRPr lang="en-US" sz="3200" dirty="0"/>
          </a:p>
          <a:p>
            <a:r>
              <a:rPr lang="en-US" sz="3200" dirty="0" smtClean="0"/>
              <a:t>Factors into consideration:</a:t>
            </a:r>
          </a:p>
          <a:p>
            <a:pPr marL="579019" indent="-514350">
              <a:buAutoNum type="arabicPeriod"/>
            </a:pPr>
            <a:r>
              <a:rPr lang="en-US" sz="2800" dirty="0" smtClean="0"/>
              <a:t>Response time per question</a:t>
            </a:r>
            <a:r>
              <a:rPr lang="en-US" sz="3200" dirty="0" smtClean="0"/>
              <a:t>.</a:t>
            </a:r>
          </a:p>
          <a:p>
            <a:pPr marL="579019" indent="-514350">
              <a:buAutoNum type="arabicPeriod"/>
            </a:pPr>
            <a:r>
              <a:rPr lang="en-US" sz="2800" dirty="0" smtClean="0"/>
              <a:t>Correctness.</a:t>
            </a:r>
          </a:p>
          <a:p>
            <a:pPr marL="579019" indent="-514350">
              <a:buAutoNum type="arabicPeriod"/>
            </a:pPr>
            <a:r>
              <a:rPr lang="en-US" sz="2800" dirty="0" smtClean="0"/>
              <a:t>Average response time of all the other users.</a:t>
            </a:r>
          </a:p>
          <a:p>
            <a:endParaRPr lang="en-US" sz="2800" dirty="0" smtClean="0"/>
          </a:p>
          <a:p>
            <a:endParaRPr lang="en-US" sz="3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76400" y="2727800"/>
            <a:ext cx="7157883" cy="870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Quizzes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0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2628" y="2059058"/>
            <a:ext cx="8131268" cy="613541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70931" y="3068994"/>
            <a:ext cx="8177284" cy="43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Learning Rate : 0.1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Number of hidden units: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Number of output units: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Number of input units between 1 to 10</a:t>
            </a:r>
            <a:endParaRPr lang="en-US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31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0" y="435604"/>
            <a:ext cx="7697985" cy="898779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2129246" y="2772278"/>
            <a:ext cx="1855695" cy="43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492318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151846" y="2772276"/>
            <a:ext cx="2729754" cy="43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smtClean="0">
                <a:solidFill>
                  <a:srgbClr val="1CADE4"/>
                </a:solidFill>
              </a:rPr>
              <a:t>Login</a:t>
            </a:r>
            <a:endParaRPr lang="en-US" sz="4000" b="1" dirty="0">
              <a:solidFill>
                <a:srgbClr val="1CADE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098" y="625551"/>
            <a:ext cx="14767595" cy="86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38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129246" y="2772278"/>
            <a:ext cx="2729754" cy="43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smtClean="0">
                <a:solidFill>
                  <a:srgbClr val="1CADE4"/>
                </a:solidFill>
              </a:rPr>
              <a:t>Sign up</a:t>
            </a:r>
            <a:endParaRPr lang="en-US" sz="4000" b="1" dirty="0">
              <a:solidFill>
                <a:srgbClr val="1CADE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882" y="508505"/>
            <a:ext cx="8573898" cy="884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59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1814" y="507915"/>
            <a:ext cx="8413091" cy="894323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3728062" y="2517095"/>
            <a:ext cx="3506381" cy="43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smtClean="0">
                <a:solidFill>
                  <a:srgbClr val="1CADE4"/>
                </a:solidFill>
              </a:rPr>
              <a:t>Student Dashboard</a:t>
            </a:r>
            <a:endParaRPr lang="en-US" sz="3600" b="1" dirty="0">
              <a:solidFill>
                <a:srgbClr val="1C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318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035" y="1400270"/>
            <a:ext cx="13197386" cy="68136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190371" y="2649851"/>
            <a:ext cx="3506381" cy="43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smtClean="0">
                <a:solidFill>
                  <a:srgbClr val="1CADE4"/>
                </a:solidFill>
              </a:rPr>
              <a:t>Career Path</a:t>
            </a:r>
            <a:endParaRPr lang="en-US" sz="3600" b="1" dirty="0">
              <a:solidFill>
                <a:srgbClr val="1C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3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542706" y="2872458"/>
            <a:ext cx="3506381" cy="43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smtClean="0">
                <a:solidFill>
                  <a:srgbClr val="1CADE4"/>
                </a:solidFill>
              </a:rPr>
              <a:t>Course Main</a:t>
            </a:r>
            <a:endParaRPr lang="en-US" sz="3600" b="1" dirty="0">
              <a:solidFill>
                <a:srgbClr val="1CADE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01" y="419640"/>
            <a:ext cx="8155355" cy="922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92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436872" y="7721600"/>
            <a:ext cx="3416079" cy="139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smtClean="0">
                <a:solidFill>
                  <a:srgbClr val="1CADE4"/>
                </a:solidFill>
              </a:rPr>
              <a:t>Quizzes</a:t>
            </a:r>
            <a:endParaRPr lang="en-US" sz="3600" b="1" dirty="0">
              <a:solidFill>
                <a:srgbClr val="1CADE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9738" y="1106364"/>
            <a:ext cx="8871038" cy="5904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211" y="616024"/>
            <a:ext cx="7269830" cy="891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77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257" y="1954755"/>
            <a:ext cx="11831889" cy="6169189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4092987" y="4542971"/>
            <a:ext cx="3416079" cy="139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smtClean="0">
                <a:solidFill>
                  <a:srgbClr val="1CADE4"/>
                </a:solidFill>
              </a:rPr>
              <a:t>Quiz Results</a:t>
            </a:r>
            <a:endParaRPr lang="en-US" sz="3600" b="1" dirty="0">
              <a:solidFill>
                <a:srgbClr val="1C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560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14454554" y="133644"/>
            <a:ext cx="3005461" cy="195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</a:pPr>
            <a:r>
              <a:rPr lang="en-US" sz="36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Description of Idea</a:t>
            </a:r>
            <a:endParaRPr sz="36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17176" y="2528047"/>
            <a:ext cx="16530917" cy="641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8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"/>
              <a:buFont typeface="Corbel"/>
              <a:buNone/>
            </a:pPr>
            <a:r>
              <a:rPr lang="en-US" sz="3200" b="1" i="0" u="none" strike="noStrike" cap="none" dirty="0" smtClean="0">
                <a:solidFill>
                  <a:srgbClr val="1CADE4"/>
                </a:solidFill>
                <a:latin typeface="Montserrat"/>
                <a:ea typeface="Montserrat"/>
                <a:cs typeface="Montserrat"/>
                <a:sym typeface="Montserrat"/>
              </a:rPr>
              <a:t>Objective</a:t>
            </a:r>
          </a:p>
          <a:p>
            <a:pPr marL="25718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"/>
              <a:buFont typeface="Corbel"/>
              <a:buNone/>
            </a:pPr>
            <a:endParaRPr lang="en-US" sz="3200" b="1" i="0" u="none" strike="noStrike" cap="none" dirty="0" smtClean="0">
              <a:solidFill>
                <a:srgbClr val="1CAD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718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"/>
              <a:buFont typeface="Corbel"/>
              <a:buNone/>
            </a:pPr>
            <a:r>
              <a:rPr lang="en-US" sz="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400" b="1" i="0" u="none" strike="noStrike" cap="none" dirty="0">
                <a:solidFill>
                  <a:srgbClr val="595959"/>
                </a:solidFill>
                <a:sym typeface="Montserrat"/>
              </a:rPr>
              <a:t>The objective is to use artificial intelligence to make the educational experience easier, better and more effective. A system that takes care of the needs of different students differently through the application of greater levels of individualized learning.</a:t>
            </a:r>
            <a:endParaRPr sz="700" b="1" i="0" u="none" strike="noStrike" cap="none" dirty="0">
              <a:solidFill>
                <a:srgbClr val="595959"/>
              </a:solidFill>
              <a:sym typeface="Montserrat"/>
            </a:endParaRPr>
          </a:p>
          <a:p>
            <a:pPr marL="25718" marR="0" lvl="0" indent="0" algn="just" rtl="0">
              <a:lnSpc>
                <a:spcPct val="11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480"/>
              <a:buFont typeface="Corbel"/>
              <a:buNone/>
            </a:pPr>
            <a:r>
              <a:rPr lang="en-US" sz="700" b="1" i="0" u="none" strike="noStrike" cap="none" dirty="0">
                <a:solidFill>
                  <a:srgbClr val="595959"/>
                </a:solidFill>
                <a:sym typeface="Montserrat"/>
              </a:rPr>
              <a:t/>
            </a:r>
            <a:br>
              <a:rPr lang="en-US" sz="700" b="1" i="0" u="none" strike="noStrike" cap="none" dirty="0">
                <a:solidFill>
                  <a:srgbClr val="595959"/>
                </a:solidFill>
                <a:sym typeface="Montserrat"/>
              </a:rPr>
            </a:br>
            <a:r>
              <a:rPr lang="en-US" sz="2400" b="1" i="0" u="none" strike="noStrike" cap="none" dirty="0">
                <a:solidFill>
                  <a:srgbClr val="595959"/>
                </a:solidFill>
                <a:sym typeface="Montserrat"/>
              </a:rPr>
              <a:t>By providing an interface to students and mentors which enables them to </a:t>
            </a:r>
            <a:r>
              <a:rPr lang="en-US" sz="2400" b="1" i="0" u="none" strike="noStrike" cap="none" dirty="0" smtClean="0">
                <a:solidFill>
                  <a:srgbClr val="595959"/>
                </a:solidFill>
                <a:sym typeface="Montserrat"/>
              </a:rPr>
              <a:t>subscribe</a:t>
            </a:r>
            <a:r>
              <a:rPr lang="en-US" sz="2400" b="1" i="0" u="none" strike="noStrike" cap="none" dirty="0">
                <a:solidFill>
                  <a:srgbClr val="595959"/>
                </a:solidFill>
                <a:sym typeface="Montserrat"/>
              </a:rPr>
              <a:t>, </a:t>
            </a:r>
            <a:r>
              <a:rPr lang="en-US" sz="2400" b="1" i="0" u="none" strike="noStrike" cap="none" dirty="0" smtClean="0">
                <a:solidFill>
                  <a:srgbClr val="595959"/>
                </a:solidFill>
                <a:sym typeface="Montserrat"/>
              </a:rPr>
              <a:t>build </a:t>
            </a:r>
            <a:r>
              <a:rPr lang="en-US" sz="2400" b="1" i="0" u="none" strike="noStrike" cap="none" dirty="0">
                <a:solidFill>
                  <a:srgbClr val="595959"/>
                </a:solidFill>
                <a:sym typeface="Montserrat"/>
              </a:rPr>
              <a:t>up their profile, </a:t>
            </a:r>
            <a:r>
              <a:rPr lang="en-US" sz="2400" b="1" i="0" u="none" strike="noStrike" cap="none" dirty="0" smtClean="0">
                <a:solidFill>
                  <a:srgbClr val="595959"/>
                </a:solidFill>
                <a:sym typeface="Montserrat"/>
              </a:rPr>
              <a:t>access </a:t>
            </a:r>
            <a:r>
              <a:rPr lang="en-US" sz="2400" b="1" i="0" u="none" strike="noStrike" cap="none" dirty="0">
                <a:solidFill>
                  <a:srgbClr val="595959"/>
                </a:solidFill>
                <a:sym typeface="Montserrat"/>
              </a:rPr>
              <a:t>the content of various courses (from </a:t>
            </a:r>
            <a:r>
              <a:rPr lang="en-US" sz="2400" b="1" dirty="0" smtClean="0">
                <a:solidFill>
                  <a:srgbClr val="595959"/>
                </a:solidFill>
              </a:rPr>
              <a:t>High School</a:t>
            </a:r>
            <a:r>
              <a:rPr lang="en-US" sz="2400" b="1" i="0" u="none" strike="noStrike" cap="none" dirty="0" smtClean="0">
                <a:solidFill>
                  <a:srgbClr val="595959"/>
                </a:solidFill>
                <a:sym typeface="Montserrat"/>
              </a:rPr>
              <a:t> </a:t>
            </a:r>
            <a:r>
              <a:rPr lang="en-US" sz="2400" b="1" i="0" u="none" strike="noStrike" cap="none" dirty="0">
                <a:solidFill>
                  <a:srgbClr val="595959"/>
                </a:solidFill>
                <a:sym typeface="Montserrat"/>
              </a:rPr>
              <a:t>to graduate schools), </a:t>
            </a:r>
            <a:r>
              <a:rPr lang="en-US" sz="2400" b="1" i="0" u="none" strike="noStrike" cap="none" dirty="0" smtClean="0">
                <a:solidFill>
                  <a:srgbClr val="595959"/>
                </a:solidFill>
                <a:sym typeface="Montserrat"/>
              </a:rPr>
              <a:t>attempt </a:t>
            </a:r>
            <a:r>
              <a:rPr lang="en-US" sz="2400" b="1" i="0" u="none" strike="noStrike" cap="none" dirty="0">
                <a:solidFill>
                  <a:srgbClr val="595959"/>
                </a:solidFill>
                <a:sym typeface="Montserrat"/>
              </a:rPr>
              <a:t>quizzes, </a:t>
            </a:r>
            <a:r>
              <a:rPr lang="en-US" sz="2400" b="1" i="0" u="none" strike="noStrike" cap="none" dirty="0" smtClean="0">
                <a:solidFill>
                  <a:srgbClr val="595959"/>
                </a:solidFill>
                <a:sym typeface="Montserrat"/>
              </a:rPr>
              <a:t>review </a:t>
            </a:r>
            <a:r>
              <a:rPr lang="en-US" sz="2400" b="1" i="0" u="none" strike="noStrike" cap="none" dirty="0">
                <a:solidFill>
                  <a:srgbClr val="595959"/>
                </a:solidFill>
                <a:sym typeface="Montserrat"/>
              </a:rPr>
              <a:t>progress, </a:t>
            </a:r>
            <a:r>
              <a:rPr lang="en-US" sz="2400" b="1" i="0" u="none" strike="noStrike" cap="none" dirty="0" smtClean="0">
                <a:solidFill>
                  <a:srgbClr val="595959"/>
                </a:solidFill>
                <a:sym typeface="Montserrat"/>
              </a:rPr>
              <a:t>browse </a:t>
            </a:r>
            <a:r>
              <a:rPr lang="en-US" sz="2400" b="1" i="0" u="none" strike="noStrike" cap="none" dirty="0">
                <a:solidFill>
                  <a:srgbClr val="595959"/>
                </a:solidFill>
                <a:sym typeface="Montserrat"/>
              </a:rPr>
              <a:t>career </a:t>
            </a:r>
            <a:r>
              <a:rPr lang="en-US" sz="2400" b="1" i="0" u="none" strike="noStrike" cap="none" dirty="0" smtClean="0">
                <a:solidFill>
                  <a:srgbClr val="595959"/>
                </a:solidFill>
                <a:sym typeface="Montserrat"/>
              </a:rPr>
              <a:t>paths, provide </a:t>
            </a:r>
            <a:r>
              <a:rPr lang="en-US" sz="2400" b="1" i="0" u="none" strike="noStrike" cap="none" dirty="0">
                <a:solidFill>
                  <a:srgbClr val="595959"/>
                </a:solidFill>
                <a:sym typeface="Montserrat"/>
              </a:rPr>
              <a:t>feedbacks </a:t>
            </a:r>
            <a:r>
              <a:rPr lang="en-US" sz="2400" b="1" i="0" u="none" strike="noStrike" cap="none" dirty="0" smtClean="0">
                <a:solidFill>
                  <a:srgbClr val="595959"/>
                </a:solidFill>
                <a:sym typeface="Montserrat"/>
              </a:rPr>
              <a:t>which </a:t>
            </a:r>
            <a:r>
              <a:rPr lang="en-US" sz="2400" b="1" i="0" u="none" strike="noStrike" cap="none" dirty="0">
                <a:solidFill>
                  <a:srgbClr val="595959"/>
                </a:solidFill>
                <a:sym typeface="Montserrat"/>
              </a:rPr>
              <a:t>is essential for the evaluation of the system and improving the content. </a:t>
            </a:r>
            <a:endParaRPr sz="700" b="1" i="0" u="none" strike="noStrike" cap="none" dirty="0">
              <a:solidFill>
                <a:srgbClr val="595959"/>
              </a:solidFill>
              <a:sym typeface="Montserrat"/>
            </a:endParaRPr>
          </a:p>
          <a:p>
            <a:pPr marL="25718" marR="0" lvl="0" indent="0" algn="just" rtl="0">
              <a:lnSpc>
                <a:spcPct val="11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480"/>
              <a:buFont typeface="Corbel"/>
              <a:buNone/>
            </a:pPr>
            <a:endParaRPr sz="700" b="1" i="0" u="none" strike="noStrike" cap="none" dirty="0">
              <a:solidFill>
                <a:srgbClr val="595959"/>
              </a:solidFill>
              <a:sym typeface="Montserrat"/>
            </a:endParaRPr>
          </a:p>
          <a:p>
            <a:pPr marL="25718" marR="0" lvl="0" indent="0" algn="just" rtl="0">
              <a:lnSpc>
                <a:spcPct val="11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None/>
            </a:pPr>
            <a:r>
              <a:rPr lang="en-US" sz="2400" b="1" i="0" u="none" strike="noStrike" cap="none" dirty="0">
                <a:solidFill>
                  <a:srgbClr val="595959"/>
                </a:solidFill>
                <a:sym typeface="Montserrat"/>
              </a:rPr>
              <a:t>The mentors can use the same interface for checking the feedback and updating the course material </a:t>
            </a:r>
            <a:r>
              <a:rPr lang="en-US" sz="2400" b="1" i="0" u="none" strike="noStrike" cap="none" dirty="0" smtClean="0">
                <a:solidFill>
                  <a:srgbClr val="595959"/>
                </a:solidFill>
                <a:sym typeface="Montserrat"/>
              </a:rPr>
              <a:t>accordingly the </a:t>
            </a:r>
            <a:r>
              <a:rPr lang="en-US" sz="2400" b="1" i="0" u="none" strike="noStrike" cap="none" dirty="0">
                <a:solidFill>
                  <a:srgbClr val="595959"/>
                </a:solidFill>
                <a:sym typeface="Montserrat"/>
              </a:rPr>
              <a:t>mentors can solve the problems of the </a:t>
            </a:r>
            <a:r>
              <a:rPr lang="en-US" sz="2400" b="1" i="0" u="none" strike="noStrike" cap="none" dirty="0" smtClean="0">
                <a:solidFill>
                  <a:srgbClr val="595959"/>
                </a:solidFill>
                <a:sym typeface="Montserrat"/>
              </a:rPr>
              <a:t>students.</a:t>
            </a:r>
            <a:endParaRPr sz="700" b="1" i="0" u="none" strike="noStrike" cap="none" dirty="0">
              <a:solidFill>
                <a:srgbClr val="595959"/>
              </a:solidFill>
              <a:sym typeface="Montserrat"/>
            </a:endParaRPr>
          </a:p>
          <a:p>
            <a:pPr marL="25718" marR="0" lvl="0" indent="0" algn="l" rtl="0">
              <a:lnSpc>
                <a:spcPct val="11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560"/>
              <a:buFont typeface="Corbel"/>
              <a:buNone/>
            </a:pPr>
            <a:endParaRPr sz="700" b="0" i="0" u="none" strike="noStrike" cap="none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5120149" y="1653008"/>
            <a:ext cx="5805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minimal vector rocket"/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F3EFE4"/>
              </a:clrFrom>
              <a:clrTo>
                <a:srgbClr val="F3EF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8560" y="432565"/>
            <a:ext cx="2023495" cy="218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821" y="994082"/>
            <a:ext cx="7386932" cy="8071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2799" y="1333143"/>
            <a:ext cx="7828417" cy="742188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526879" y="2545887"/>
            <a:ext cx="2712136" cy="43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smtClean="0">
                <a:solidFill>
                  <a:srgbClr val="1CADE4"/>
                </a:solidFill>
              </a:rPr>
              <a:t>Course Study Page</a:t>
            </a:r>
            <a:endParaRPr lang="en-US" sz="3600" b="1" dirty="0">
              <a:solidFill>
                <a:srgbClr val="1CA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43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943006" y="2529559"/>
            <a:ext cx="3416079" cy="43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smtClean="0">
                <a:solidFill>
                  <a:srgbClr val="1CADE4"/>
                </a:solidFill>
              </a:rPr>
              <a:t>Profile Page</a:t>
            </a:r>
            <a:endParaRPr lang="en-US" sz="3600" b="1" dirty="0">
              <a:solidFill>
                <a:srgbClr val="1CADE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427" y="578429"/>
            <a:ext cx="11863151" cy="869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68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222173" y="2823201"/>
            <a:ext cx="5145206" cy="43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smtClean="0">
                <a:solidFill>
                  <a:srgbClr val="1CADE4"/>
                </a:solidFill>
              </a:rPr>
              <a:t>Mentor Dashboard</a:t>
            </a:r>
            <a:endParaRPr lang="en-US" sz="3600" b="1" dirty="0">
              <a:solidFill>
                <a:srgbClr val="1CADE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543" y="566056"/>
            <a:ext cx="6327764" cy="882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12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651475" y="2700371"/>
            <a:ext cx="4572000" cy="43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smtClean="0">
                <a:solidFill>
                  <a:srgbClr val="1CADE4"/>
                </a:solidFill>
              </a:rPr>
              <a:t>Course Editor</a:t>
            </a:r>
            <a:endParaRPr lang="en-US" sz="3600" b="1" dirty="0">
              <a:solidFill>
                <a:srgbClr val="1CADE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290412" y="7124131"/>
            <a:ext cx="3234520" cy="491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331" y="599491"/>
            <a:ext cx="9342943" cy="89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63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170090" y="2686723"/>
            <a:ext cx="4449170" cy="43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smtClean="0">
                <a:solidFill>
                  <a:srgbClr val="1CADE4"/>
                </a:solidFill>
              </a:rPr>
              <a:t>Edit Quiz for a course.</a:t>
            </a:r>
            <a:endParaRPr lang="en-US" sz="3600" b="1" dirty="0">
              <a:solidFill>
                <a:srgbClr val="1CADE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822" y="504967"/>
            <a:ext cx="8636928" cy="910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07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170090" y="2686723"/>
            <a:ext cx="4449170" cy="43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smtClean="0">
                <a:solidFill>
                  <a:srgbClr val="1CADE4"/>
                </a:solidFill>
              </a:rPr>
              <a:t>Admin Interface</a:t>
            </a:r>
            <a:endParaRPr lang="en-US" sz="3600" b="1" dirty="0">
              <a:solidFill>
                <a:srgbClr val="1CADE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003" y="521252"/>
            <a:ext cx="11526002" cy="901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59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170090" y="2686723"/>
            <a:ext cx="4449170" cy="43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smtClean="0">
                <a:solidFill>
                  <a:srgbClr val="1CADE4"/>
                </a:solidFill>
              </a:rPr>
              <a:t>Admin Interface</a:t>
            </a:r>
            <a:endParaRPr lang="en-US" sz="3600" b="1" dirty="0">
              <a:solidFill>
                <a:srgbClr val="1CADE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869" y="380459"/>
            <a:ext cx="11172825" cy="929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16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170090" y="2686723"/>
            <a:ext cx="4449170" cy="43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smtClean="0">
                <a:solidFill>
                  <a:srgbClr val="1CADE4"/>
                </a:solidFill>
              </a:rPr>
              <a:t>Admin Interface</a:t>
            </a:r>
            <a:endParaRPr lang="en-US" sz="3600" b="1" dirty="0">
              <a:solidFill>
                <a:srgbClr val="1CADE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125" y="501590"/>
            <a:ext cx="10692807" cy="885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31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80892" y="2977179"/>
            <a:ext cx="13881719" cy="5923280"/>
          </a:xfrm>
        </p:spPr>
        <p:txBody>
          <a:bodyPr/>
          <a:lstStyle/>
          <a:p>
            <a:pPr marL="482918" indent="-457200" algn="just">
              <a:lnSpc>
                <a:spcPct val="120000"/>
              </a:lnSpc>
              <a:buSzPts val="1280"/>
            </a:pPr>
            <a:r>
              <a:rPr lang="en-US" sz="2800" dirty="0" smtClean="0">
                <a:solidFill>
                  <a:srgbClr val="595959"/>
                </a:solidFill>
              </a:rPr>
              <a:t>“This </a:t>
            </a:r>
            <a:r>
              <a:rPr lang="en-US" sz="2800" dirty="0">
                <a:solidFill>
                  <a:srgbClr val="595959"/>
                </a:solidFill>
              </a:rPr>
              <a:t>platform provided to the students promotes learning together, in one’s own time zone and pace. </a:t>
            </a:r>
            <a:endParaRPr lang="en-US" sz="2800" dirty="0" smtClean="0">
              <a:solidFill>
                <a:srgbClr val="595959"/>
              </a:solidFill>
            </a:endParaRPr>
          </a:p>
          <a:p>
            <a:pPr marL="482918" indent="-457200" algn="just">
              <a:lnSpc>
                <a:spcPct val="120000"/>
              </a:lnSpc>
              <a:buSzPts val="1280"/>
            </a:pPr>
            <a:r>
              <a:rPr lang="en-US" sz="2800" dirty="0" smtClean="0">
                <a:solidFill>
                  <a:srgbClr val="595959"/>
                </a:solidFill>
              </a:rPr>
              <a:t>This </a:t>
            </a:r>
            <a:r>
              <a:rPr lang="en-US" sz="2800" dirty="0">
                <a:solidFill>
                  <a:srgbClr val="595959"/>
                </a:solidFill>
              </a:rPr>
              <a:t>kind of </a:t>
            </a:r>
            <a:r>
              <a:rPr lang="en-US" sz="2800" b="1" dirty="0">
                <a:solidFill>
                  <a:srgbClr val="595959"/>
                </a:solidFill>
              </a:rPr>
              <a:t>custom-tailored education </a:t>
            </a:r>
            <a:r>
              <a:rPr lang="en-US" sz="2800" dirty="0">
                <a:solidFill>
                  <a:srgbClr val="595959"/>
                </a:solidFill>
              </a:rPr>
              <a:t>helps reduce pressure on the student as well as </a:t>
            </a:r>
            <a:r>
              <a:rPr lang="en-US" sz="2800" b="1" dirty="0">
                <a:solidFill>
                  <a:srgbClr val="595959"/>
                </a:solidFill>
              </a:rPr>
              <a:t>improves </a:t>
            </a:r>
            <a:r>
              <a:rPr lang="en-US" sz="2800" b="1" dirty="0" smtClean="0">
                <a:solidFill>
                  <a:srgbClr val="595959"/>
                </a:solidFill>
              </a:rPr>
              <a:t>performance</a:t>
            </a:r>
            <a:r>
              <a:rPr lang="en-US" sz="2800" b="1" dirty="0">
                <a:solidFill>
                  <a:srgbClr val="595959"/>
                </a:solidFill>
              </a:rPr>
              <a:t> </a:t>
            </a:r>
            <a:r>
              <a:rPr lang="en-US" sz="2800" b="1" dirty="0" smtClean="0">
                <a:solidFill>
                  <a:srgbClr val="595959"/>
                </a:solidFill>
              </a:rPr>
              <a:t>by personalizing the platform as per their caliber.</a:t>
            </a:r>
          </a:p>
          <a:p>
            <a:pPr marL="482918" indent="-457200" algn="just">
              <a:lnSpc>
                <a:spcPct val="120000"/>
              </a:lnSpc>
              <a:buSzPts val="1280"/>
            </a:pPr>
            <a:r>
              <a:rPr lang="en-US" sz="2800" b="1" dirty="0" smtClean="0">
                <a:solidFill>
                  <a:srgbClr val="595959"/>
                </a:solidFill>
              </a:rPr>
              <a:t>Its recommending systems help remove the confusion that the young minds mostly face by helping them choose the courses that can help them choose their right career path.</a:t>
            </a:r>
            <a:br>
              <a:rPr lang="en-US" sz="2800" b="1" dirty="0" smtClean="0">
                <a:solidFill>
                  <a:srgbClr val="595959"/>
                </a:solidFill>
              </a:rPr>
            </a:br>
            <a:endParaRPr lang="en-US" sz="600" b="1" dirty="0">
              <a:solidFill>
                <a:srgbClr val="595959"/>
              </a:solidFill>
            </a:endParaRPr>
          </a:p>
        </p:txBody>
      </p:sp>
      <p:sp>
        <p:nvSpPr>
          <p:cNvPr id="4" name="Shape 104"/>
          <p:cNvSpPr txBox="1">
            <a:spLocks noGrp="1"/>
          </p:cNvSpPr>
          <p:nvPr>
            <p:ph type="title"/>
          </p:nvPr>
        </p:nvSpPr>
        <p:spPr>
          <a:xfrm>
            <a:off x="12532660" y="600196"/>
            <a:ext cx="5501256" cy="462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Montserrat"/>
              <a:buNone/>
            </a:pPr>
            <a:r>
              <a:rPr lang="en-US" sz="4400" b="1" i="0" u="none" strike="noStrike" cap="none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Final Verdict</a:t>
            </a:r>
            <a:endParaRPr sz="44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5102221" y="1116106"/>
            <a:ext cx="5805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Related image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D9B3A8"/>
              </a:clrFrom>
              <a:clrTo>
                <a:srgbClr val="D9B3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69895" y="2775322"/>
            <a:ext cx="1810997" cy="495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7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80892" y="2977179"/>
            <a:ext cx="13881719" cy="5923280"/>
          </a:xfrm>
        </p:spPr>
        <p:txBody>
          <a:bodyPr/>
          <a:lstStyle/>
          <a:p>
            <a:pPr marL="482918" indent="-457200" algn="just">
              <a:lnSpc>
                <a:spcPct val="120000"/>
              </a:lnSpc>
              <a:buSzPts val="1280"/>
            </a:pPr>
            <a:r>
              <a:rPr lang="en-US" sz="2800" b="1" dirty="0" smtClean="0">
                <a:solidFill>
                  <a:srgbClr val="595959"/>
                </a:solidFill>
              </a:rPr>
              <a:t>Different Approach - </a:t>
            </a:r>
            <a:r>
              <a:rPr lang="en-US" sz="2800" dirty="0" smtClean="0">
                <a:solidFill>
                  <a:srgbClr val="595959"/>
                </a:solidFill>
              </a:rPr>
              <a:t>Intellistudy doesn’t mold the student according to the structure of the course.</a:t>
            </a:r>
          </a:p>
          <a:p>
            <a:pPr marL="482918" indent="-457200" algn="just">
              <a:lnSpc>
                <a:spcPct val="120000"/>
              </a:lnSpc>
              <a:buSzPts val="1280"/>
            </a:pPr>
            <a:endParaRPr lang="en-US" sz="2800" b="1" dirty="0" smtClean="0">
              <a:solidFill>
                <a:srgbClr val="595959"/>
              </a:solidFill>
            </a:endParaRPr>
          </a:p>
          <a:p>
            <a:pPr marL="482918" indent="-457200" algn="just">
              <a:lnSpc>
                <a:spcPct val="120000"/>
              </a:lnSpc>
              <a:buSzPts val="1280"/>
            </a:pPr>
            <a:r>
              <a:rPr lang="en-US" sz="2800" b="1" dirty="0" smtClean="0">
                <a:solidFill>
                  <a:srgbClr val="595959"/>
                </a:solidFill>
              </a:rPr>
              <a:t>Always free of cost - </a:t>
            </a:r>
            <a:r>
              <a:rPr lang="en-US" sz="2800" dirty="0">
                <a:solidFill>
                  <a:srgbClr val="595959"/>
                </a:solidFill>
              </a:rPr>
              <a:t>Intellistudy </a:t>
            </a:r>
            <a:r>
              <a:rPr lang="en-US" sz="2800" dirty="0" smtClean="0">
                <a:solidFill>
                  <a:srgbClr val="595959"/>
                </a:solidFill>
              </a:rPr>
              <a:t>uses all the open-source technologies. Education must always be free of cost.</a:t>
            </a:r>
          </a:p>
          <a:p>
            <a:pPr marL="482918" indent="-457200" algn="just">
              <a:lnSpc>
                <a:spcPct val="120000"/>
              </a:lnSpc>
              <a:buSzPts val="1280"/>
            </a:pPr>
            <a:endParaRPr lang="en-US" sz="2800" dirty="0">
              <a:solidFill>
                <a:srgbClr val="595959"/>
              </a:solidFill>
            </a:endParaRPr>
          </a:p>
          <a:p>
            <a:pPr marL="482918" indent="-457200" algn="just">
              <a:lnSpc>
                <a:spcPct val="120000"/>
              </a:lnSpc>
              <a:buSzPts val="1280"/>
            </a:pPr>
            <a:r>
              <a:rPr lang="en-US" sz="2800" b="1" dirty="0" smtClean="0">
                <a:solidFill>
                  <a:srgbClr val="595959"/>
                </a:solidFill>
              </a:rPr>
              <a:t>Diversity – </a:t>
            </a:r>
            <a:r>
              <a:rPr lang="en-US" sz="2800" dirty="0" smtClean="0">
                <a:solidFill>
                  <a:srgbClr val="595959"/>
                </a:solidFill>
              </a:rPr>
              <a:t>Intellistudy is extremely versatile and dynamic and thus can be extended to all age-groups as well as cultures.</a:t>
            </a:r>
            <a:endParaRPr lang="en-US" sz="2800" dirty="0">
              <a:solidFill>
                <a:srgbClr val="595959"/>
              </a:solidFill>
            </a:endParaRPr>
          </a:p>
          <a:p>
            <a:pPr marL="482918" indent="-457200" algn="just">
              <a:lnSpc>
                <a:spcPct val="120000"/>
              </a:lnSpc>
              <a:buSzPts val="1280"/>
            </a:pPr>
            <a:endParaRPr lang="en-US" sz="2800" dirty="0">
              <a:solidFill>
                <a:srgbClr val="595959"/>
              </a:solidFill>
            </a:endParaRPr>
          </a:p>
          <a:p>
            <a:pPr marL="482918" indent="-457200" algn="just">
              <a:lnSpc>
                <a:spcPct val="120000"/>
              </a:lnSpc>
              <a:buSzPts val="1280"/>
            </a:pPr>
            <a:endParaRPr lang="en-US" sz="2800" b="1" dirty="0">
              <a:solidFill>
                <a:srgbClr val="595959"/>
              </a:solidFill>
            </a:endParaRPr>
          </a:p>
          <a:p>
            <a:pPr marL="482918" indent="-457200" algn="just">
              <a:lnSpc>
                <a:spcPct val="120000"/>
              </a:lnSpc>
              <a:buSzPts val="1280"/>
            </a:pPr>
            <a:r>
              <a:rPr lang="en-US" sz="600" b="1" dirty="0" smtClean="0">
                <a:solidFill>
                  <a:srgbClr val="595959"/>
                </a:solidFill>
              </a:rPr>
              <a:t>I</a:t>
            </a:r>
            <a:endParaRPr lang="en-US" sz="600" b="1" dirty="0">
              <a:solidFill>
                <a:srgbClr val="595959"/>
              </a:solidFill>
            </a:endParaRPr>
          </a:p>
        </p:txBody>
      </p:sp>
      <p:sp>
        <p:nvSpPr>
          <p:cNvPr id="4" name="Shape 104"/>
          <p:cNvSpPr txBox="1">
            <a:spLocks noGrp="1"/>
          </p:cNvSpPr>
          <p:nvPr>
            <p:ph type="title"/>
          </p:nvPr>
        </p:nvSpPr>
        <p:spPr>
          <a:xfrm>
            <a:off x="10421471" y="600196"/>
            <a:ext cx="7612445" cy="462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Montserrat"/>
              <a:buNone/>
            </a:pPr>
            <a:r>
              <a:rPr lang="en-US" sz="4400" b="1" dirty="0" smtClean="0"/>
              <a:t>Commercial Viability</a:t>
            </a:r>
            <a:endParaRPr sz="44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5102221" y="1116106"/>
            <a:ext cx="5805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Related image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D9B3A8"/>
              </a:clrFrom>
              <a:clrTo>
                <a:srgbClr val="D9B3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69895" y="2775322"/>
            <a:ext cx="1810997" cy="495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25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12012706" y="133644"/>
            <a:ext cx="5447309" cy="195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</a:pPr>
            <a:r>
              <a:rPr lang="en-US" sz="3600" b="1" i="0" u="none" strike="noStrike" cap="none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Problems in current E-learni</a:t>
            </a:r>
            <a:r>
              <a:rPr lang="en-US" sz="3600" b="1" dirty="0" smtClean="0"/>
              <a:t>ng platforms.</a:t>
            </a:r>
            <a:endParaRPr sz="36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27529" y="2092569"/>
            <a:ext cx="16530918" cy="705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8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60"/>
              <a:buFont typeface="Corbel"/>
              <a:buNone/>
            </a:pPr>
            <a:r>
              <a:rPr lang="en-US" sz="3600" b="1" i="0" u="none" strike="noStrike" cap="none" dirty="0" smtClean="0">
                <a:solidFill>
                  <a:srgbClr val="1CADE4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r>
              <a:rPr lang="en-US" sz="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400" b="1" dirty="0" smtClean="0">
                <a:solidFill>
                  <a:srgbClr val="595959"/>
                </a:solidFill>
              </a:rPr>
              <a:t>Every Student is unique. Learning and information grasping varies from one Student to another.</a:t>
            </a:r>
            <a:endParaRPr sz="700" b="1" i="0" u="none" strike="noStrike" cap="none" dirty="0">
              <a:solidFill>
                <a:srgbClr val="595959"/>
              </a:solidFill>
              <a:sym typeface="Montserrat"/>
            </a:endParaRPr>
          </a:p>
          <a:p>
            <a:pPr marL="25718" indent="0">
              <a:lnSpc>
                <a:spcPct val="110000"/>
              </a:lnSpc>
              <a:buSzPts val="480"/>
              <a:buNone/>
            </a:pPr>
            <a:r>
              <a:rPr lang="en-US" sz="6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US" sz="6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3600" b="1" dirty="0" smtClean="0">
                <a:solidFill>
                  <a:srgbClr val="1CADE4"/>
                </a:solidFill>
              </a:rPr>
              <a:t>2.</a:t>
            </a:r>
            <a:r>
              <a:rPr lang="en-US" sz="800" dirty="0">
                <a:solidFill>
                  <a:srgbClr val="595959"/>
                </a:solidFill>
              </a:rPr>
              <a:t/>
            </a:r>
            <a:br>
              <a:rPr lang="en-US" sz="800" dirty="0">
                <a:solidFill>
                  <a:srgbClr val="595959"/>
                </a:solidFill>
              </a:rPr>
            </a:br>
            <a:r>
              <a:rPr lang="en-US" sz="2400" b="1" dirty="0" smtClean="0">
                <a:solidFill>
                  <a:srgbClr val="595959"/>
                </a:solidFill>
              </a:rPr>
              <a:t>Students are often confused about what sort of courses they must undertake in order to excel at their careers.</a:t>
            </a:r>
          </a:p>
          <a:p>
            <a:pPr marL="25718" indent="0">
              <a:lnSpc>
                <a:spcPct val="110000"/>
              </a:lnSpc>
              <a:buSzPts val="480"/>
              <a:buNone/>
            </a:pPr>
            <a:r>
              <a:rPr lang="en-US" sz="3600" b="1" dirty="0">
                <a:solidFill>
                  <a:srgbClr val="1CADE4"/>
                </a:solidFill>
              </a:rPr>
              <a:t>3</a:t>
            </a:r>
            <a:r>
              <a:rPr lang="en-US" sz="3600" b="1" dirty="0" smtClean="0">
                <a:solidFill>
                  <a:srgbClr val="1CADE4"/>
                </a:solidFill>
              </a:rPr>
              <a:t>.</a:t>
            </a:r>
            <a:r>
              <a:rPr lang="en-US" sz="2400" dirty="0">
                <a:solidFill>
                  <a:srgbClr val="595959"/>
                </a:solidFill>
              </a:rPr>
              <a:t/>
            </a: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b="1" dirty="0" smtClean="0">
                <a:solidFill>
                  <a:srgbClr val="595959"/>
                </a:solidFill>
              </a:rPr>
              <a:t>Lack in the Dynamicity of the courses. Courses currently are extremely hard-coded. </a:t>
            </a:r>
            <a:endParaRPr lang="en-US" sz="1050" dirty="0">
              <a:solidFill>
                <a:srgbClr val="595959"/>
              </a:solidFill>
            </a:endParaRPr>
          </a:p>
          <a:p>
            <a:pPr marL="25718" indent="0">
              <a:lnSpc>
                <a:spcPct val="110000"/>
              </a:lnSpc>
              <a:buSzPts val="480"/>
              <a:buNone/>
            </a:pPr>
            <a:r>
              <a:rPr lang="en-US" sz="3600" b="1" dirty="0">
                <a:solidFill>
                  <a:srgbClr val="1CADE4"/>
                </a:solidFill>
              </a:rPr>
              <a:t>4</a:t>
            </a:r>
            <a:r>
              <a:rPr lang="en-US" sz="3600" b="1" dirty="0" smtClean="0">
                <a:solidFill>
                  <a:srgbClr val="1CADE4"/>
                </a:solidFill>
              </a:rPr>
              <a:t>.</a:t>
            </a:r>
            <a:r>
              <a:rPr lang="en-US" sz="2400" dirty="0">
                <a:solidFill>
                  <a:srgbClr val="595959"/>
                </a:solidFill>
              </a:rPr>
              <a:t/>
            </a: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b="1" dirty="0" smtClean="0">
                <a:solidFill>
                  <a:srgbClr val="595959"/>
                </a:solidFill>
              </a:rPr>
              <a:t>Non-maintenance of outdated Course material.</a:t>
            </a:r>
            <a:endParaRPr lang="en-US" sz="100" dirty="0">
              <a:solidFill>
                <a:srgbClr val="595959"/>
              </a:solidFill>
            </a:endParaRPr>
          </a:p>
          <a:p>
            <a:pPr marL="25718" lvl="0" indent="0">
              <a:lnSpc>
                <a:spcPct val="110000"/>
              </a:lnSpc>
              <a:buSzPts val="480"/>
              <a:buNone/>
            </a:pPr>
            <a:endParaRPr sz="700" b="0" i="0" u="none" strike="noStrike" cap="none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2233514" y="1653008"/>
            <a:ext cx="5805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Image result for student stresses minimal vector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4864316" y="6420188"/>
            <a:ext cx="2296059" cy="30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39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777819" y="2753958"/>
            <a:ext cx="4449170" cy="43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 smtClean="0">
                <a:solidFill>
                  <a:srgbClr val="1CADE4"/>
                </a:solidFill>
              </a:rPr>
              <a:t>Thankyou</a:t>
            </a:r>
            <a:endParaRPr lang="en-US" sz="4800" b="1" dirty="0">
              <a:solidFill>
                <a:srgbClr val="1CADE4"/>
              </a:solidFill>
            </a:endParaRPr>
          </a:p>
        </p:txBody>
      </p:sp>
      <p:pic>
        <p:nvPicPr>
          <p:cNvPr id="5" name="Picture 4" descr="Related image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D9B3A8"/>
              </a:clrFrom>
              <a:clrTo>
                <a:srgbClr val="D9B3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 bwMode="auto">
          <a:xfrm>
            <a:off x="5782090" y="2935797"/>
            <a:ext cx="1828945" cy="428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945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lated image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D9B3A8"/>
              </a:clrFrom>
              <a:clrTo>
                <a:srgbClr val="D9B3A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4290" y="3903985"/>
            <a:ext cx="4416425" cy="428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217"/>
          <p:cNvSpPr txBox="1">
            <a:spLocks noGrp="1"/>
          </p:cNvSpPr>
          <p:nvPr>
            <p:ph type="body" idx="1"/>
          </p:nvPr>
        </p:nvSpPr>
        <p:spPr>
          <a:xfrm>
            <a:off x="6823881" y="3029804"/>
            <a:ext cx="9847520" cy="3753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077" tIns="21032" rIns="42077" bIns="21032" anchor="t" anchorCtr="0">
            <a:noAutofit/>
          </a:bodyPr>
          <a:lstStyle/>
          <a:p>
            <a:pPr marL="29763" indent="0" algn="just">
              <a:lnSpc>
                <a:spcPct val="150000"/>
              </a:lnSpc>
              <a:buNone/>
            </a:pPr>
            <a:r>
              <a:rPr lang="en-US" sz="3200" dirty="0">
                <a:solidFill>
                  <a:srgbClr val="595959"/>
                </a:solidFill>
              </a:rPr>
              <a:t>Intellistudy focuses on students of variant backgrounds, helps them learn according to their intellect level and interests free of cost, as education cannot be sold</a:t>
            </a:r>
            <a:r>
              <a:rPr lang="en-US" sz="3200" dirty="0" smtClean="0">
                <a:solidFill>
                  <a:srgbClr val="595959"/>
                </a:solidFill>
              </a:rPr>
              <a:t>.</a:t>
            </a:r>
          </a:p>
        </p:txBody>
      </p:sp>
      <p:sp>
        <p:nvSpPr>
          <p:cNvPr id="8" name="Shape 104"/>
          <p:cNvSpPr txBox="1">
            <a:spLocks noGrp="1"/>
          </p:cNvSpPr>
          <p:nvPr>
            <p:ph type="title"/>
          </p:nvPr>
        </p:nvSpPr>
        <p:spPr>
          <a:xfrm>
            <a:off x="387798" y="575185"/>
            <a:ext cx="4449673" cy="128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Montserrat"/>
              <a:buNone/>
            </a:pPr>
            <a:r>
              <a:rPr lang="en-US" sz="4400" b="1" i="0" u="none" strike="noStrike" cap="none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Our Solution:</a:t>
            </a:r>
            <a:br>
              <a:rPr lang="en-US" sz="4400" b="1" i="0" u="none" strike="noStrike" cap="none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4400" b="1" dirty="0" smtClean="0"/>
              <a:t>Intellistudy</a:t>
            </a:r>
            <a:r>
              <a:rPr lang="en-US" sz="4400" b="1" i="0" u="none" strike="noStrike" cap="none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44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958517" y="1855437"/>
            <a:ext cx="5805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R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A9CAB9"/>
              </a:clrFrom>
              <a:clrTo>
                <a:srgbClr val="A9CAB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21291" y="-390967"/>
            <a:ext cx="4263000" cy="426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4674840" y="1138077"/>
            <a:ext cx="2834640" cy="49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Montserrat"/>
              <a:buNone/>
            </a:pPr>
            <a:r>
              <a:rPr lang="en-US" sz="44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Tech Stack</a:t>
            </a:r>
            <a:endParaRPr sz="44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-312574" y="1370631"/>
            <a:ext cx="15727680" cy="3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8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rbel"/>
              <a:buNone/>
            </a:pPr>
            <a:r>
              <a:rPr lang="en-US" sz="2400" b="1" i="0" u="none" strike="noStrike" cap="none" dirty="0" smtClean="0">
                <a:solidFill>
                  <a:srgbClr val="1CADE4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endParaRPr sz="1800" b="0" i="0" u="none" strike="noStrike" cap="none" dirty="0">
              <a:solidFill>
                <a:srgbClr val="1CAD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Image result for html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5703" y="1696076"/>
            <a:ext cx="1407851" cy="140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1886" y="1862636"/>
            <a:ext cx="1046293" cy="1046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avascript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09531" y="1888495"/>
            <a:ext cx="1014262" cy="1014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jquery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69041" y="1840477"/>
            <a:ext cx="1119052" cy="1119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jax js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8123" y="1932112"/>
            <a:ext cx="1766287" cy="935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ed image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8182" y="3952869"/>
            <a:ext cx="1996667" cy="908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2505" y="3899911"/>
            <a:ext cx="1994599" cy="99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ysqlite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8660" y="5775114"/>
            <a:ext cx="2528065" cy="1196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105"/>
          <p:cNvSpPr txBox="1">
            <a:spLocks/>
          </p:cNvSpPr>
          <p:nvPr/>
        </p:nvSpPr>
        <p:spPr>
          <a:xfrm>
            <a:off x="-312574" y="3311215"/>
            <a:ext cx="15727680" cy="3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2531" algn="l" rtl="0">
              <a:lnSpc>
                <a:spcPct val="9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2582"/>
              <a:buFont typeface="Corbel"/>
              <a:buChar char="•"/>
              <a:defRPr sz="322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77596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62711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112"/>
              <a:buFont typeface="Corbel"/>
              <a:buChar char="•"/>
              <a:defRPr sz="264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7827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5718" indent="0" algn="ctr">
              <a:spcBef>
                <a:spcPts val="0"/>
              </a:spcBef>
              <a:buSzPts val="1440"/>
              <a:buFont typeface="Corbel"/>
              <a:buNone/>
            </a:pPr>
            <a:r>
              <a:rPr lang="en-US" sz="2400" b="1" dirty="0" smtClean="0">
                <a:solidFill>
                  <a:srgbClr val="1CADE4"/>
                </a:solidFill>
              </a:rPr>
              <a:t>Backend</a:t>
            </a:r>
            <a:endParaRPr lang="en-US" sz="1800" dirty="0">
              <a:solidFill>
                <a:srgbClr val="1CADE4"/>
              </a:solidFill>
            </a:endParaRPr>
          </a:p>
        </p:txBody>
      </p:sp>
      <p:sp>
        <p:nvSpPr>
          <p:cNvPr id="13" name="Shape 105"/>
          <p:cNvSpPr txBox="1">
            <a:spLocks/>
          </p:cNvSpPr>
          <p:nvPr/>
        </p:nvSpPr>
        <p:spPr>
          <a:xfrm>
            <a:off x="-321148" y="5296330"/>
            <a:ext cx="15727680" cy="3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2531" algn="l" rtl="0">
              <a:lnSpc>
                <a:spcPct val="9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2582"/>
              <a:buFont typeface="Corbel"/>
              <a:buChar char="•"/>
              <a:defRPr sz="322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77596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62711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112"/>
              <a:buFont typeface="Corbel"/>
              <a:buChar char="•"/>
              <a:defRPr sz="264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7827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5718" indent="0" algn="ctr">
              <a:spcBef>
                <a:spcPts val="0"/>
              </a:spcBef>
              <a:buSzPts val="1440"/>
              <a:buFont typeface="Corbel"/>
              <a:buNone/>
            </a:pPr>
            <a:r>
              <a:rPr lang="en-US" sz="2400" b="1" dirty="0" smtClean="0">
                <a:solidFill>
                  <a:srgbClr val="1CADE4"/>
                </a:solidFill>
              </a:rPr>
              <a:t>Database</a:t>
            </a:r>
            <a:endParaRPr lang="en-US" sz="1800" dirty="0">
              <a:solidFill>
                <a:srgbClr val="1CADE4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5256694" y="1973670"/>
            <a:ext cx="5805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105"/>
          <p:cNvSpPr txBox="1">
            <a:spLocks/>
          </p:cNvSpPr>
          <p:nvPr/>
        </p:nvSpPr>
        <p:spPr>
          <a:xfrm>
            <a:off x="-282906" y="7270134"/>
            <a:ext cx="15727680" cy="341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2531" algn="l" rtl="0">
              <a:lnSpc>
                <a:spcPct val="90000"/>
              </a:lnSpc>
              <a:spcBef>
                <a:spcPts val="2053"/>
              </a:spcBef>
              <a:spcAft>
                <a:spcPts val="0"/>
              </a:spcAft>
              <a:buClr>
                <a:schemeClr val="accent1"/>
              </a:buClr>
              <a:buSzPts val="2582"/>
              <a:buFont typeface="Corbel"/>
              <a:buChar char="•"/>
              <a:defRPr sz="322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77596" algn="l" rtl="0">
              <a:lnSpc>
                <a:spcPct val="90000"/>
              </a:lnSpc>
              <a:spcBef>
                <a:spcPts val="293"/>
              </a:spcBef>
              <a:spcAft>
                <a:spcPts val="0"/>
              </a:spcAft>
              <a:buClr>
                <a:schemeClr val="accent1"/>
              </a:buClr>
              <a:buSzPts val="2346"/>
              <a:buFont typeface="Corbel"/>
              <a:buChar char="•"/>
              <a:defRPr sz="293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62711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2112"/>
              <a:buFont typeface="Corbel"/>
              <a:buChar char="•"/>
              <a:defRPr sz="264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7827" algn="l" rtl="0">
              <a:lnSpc>
                <a:spcPct val="90000"/>
              </a:lnSpc>
              <a:spcBef>
                <a:spcPts val="587"/>
              </a:spcBef>
              <a:spcAft>
                <a:spcPts val="0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7827" algn="l" rtl="0">
              <a:lnSpc>
                <a:spcPct val="90000"/>
              </a:lnSpc>
              <a:spcBef>
                <a:spcPts val="587"/>
              </a:spcBef>
              <a:spcAft>
                <a:spcPts val="587"/>
              </a:spcAft>
              <a:buClr>
                <a:schemeClr val="accent1"/>
              </a:buClr>
              <a:buSzPts val="1878"/>
              <a:buFont typeface="Corbel"/>
              <a:buChar char="•"/>
              <a:defRPr sz="2347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5718" indent="0" algn="ctr">
              <a:spcBef>
                <a:spcPts val="0"/>
              </a:spcBef>
              <a:buSzPts val="1440"/>
              <a:buFont typeface="Corbel"/>
              <a:buNone/>
            </a:pPr>
            <a:r>
              <a:rPr lang="en-US" sz="2400" b="1" dirty="0" smtClean="0">
                <a:solidFill>
                  <a:srgbClr val="1CADE4"/>
                </a:solidFill>
              </a:rPr>
              <a:t>Others</a:t>
            </a:r>
            <a:endParaRPr lang="en-US" sz="1800" dirty="0">
              <a:solidFill>
                <a:srgbClr val="1CADE4"/>
              </a:solidFill>
            </a:endParaRPr>
          </a:p>
        </p:txBody>
      </p:sp>
      <p:pic>
        <p:nvPicPr>
          <p:cNvPr id="1044" name="Picture 20" descr="Image result for scikit learn"/>
          <p:cNvPicPr>
            <a:picLocks noChangeAspect="1" noChangeArrowheads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0937" y="7570220"/>
            <a:ext cx="2762250" cy="1450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cipy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2612" y="7896999"/>
            <a:ext cx="955516" cy="939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numpy"/>
          <p:cNvPicPr>
            <a:picLocks noChangeAspect="1" noChangeArrowheads="1"/>
          </p:cNvPicPr>
          <p:nvPr/>
        </p:nvPicPr>
        <p:blipFill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3358" y="7818174"/>
            <a:ext cx="1769648" cy="995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pandas python"/>
          <p:cNvPicPr>
            <a:picLocks noChangeAspect="1" noChangeArrowheads="1"/>
          </p:cNvPicPr>
          <p:nvPr/>
        </p:nvPicPr>
        <p:blipFill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5610" y="7621019"/>
            <a:ext cx="1926481" cy="1204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github"/>
          <p:cNvPicPr>
            <a:picLocks noChangeAspect="1" noChangeArrowheads="1"/>
          </p:cNvPicPr>
          <p:nvPr/>
        </p:nvPicPr>
        <p:blipFill>
          <a:blip r:embed="rId1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32322" y="7958668"/>
            <a:ext cx="1527935" cy="802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encrypted-tbn0.gstatic.com/images?q=tbn:ANd9GcR4c4WylIvb0KTqPScMikHlCWWO6IhqWByPOt_GiAKLAtPaq107"/>
          <p:cNvPicPr>
            <a:picLocks noChangeAspect="1" noChangeArrowheads="1"/>
          </p:cNvPicPr>
          <p:nvPr/>
        </p:nvPicPr>
        <p:blipFill>
          <a:blip r:embed="rId1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67423" y="7754562"/>
            <a:ext cx="1907735" cy="1281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ai adobe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4133" y="8017247"/>
            <a:ext cx="801229" cy="785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1116105" y="3079376"/>
            <a:ext cx="12921315" cy="6028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8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rbel"/>
              <a:buNone/>
            </a:pPr>
            <a:endParaRPr lang="en-US" sz="1600" b="1" dirty="0">
              <a:solidFill>
                <a:srgbClr val="1482A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719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</a:pPr>
            <a:endParaRPr lang="en-US" sz="1600" b="1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719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</a:pPr>
            <a:r>
              <a:rPr lang="en-US" sz="2400" b="1" i="0" u="none" strike="noStrike" cap="none" dirty="0" smtClean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Dynamic over Static.</a:t>
            </a:r>
          </a:p>
          <a:p>
            <a:pPr marL="25719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</a:pPr>
            <a:endParaRPr lang="en-US" sz="2400" b="1" i="0" u="none" strike="noStrike" cap="none" dirty="0" smtClean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719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</a:pPr>
            <a:r>
              <a:rPr lang="en-US" sz="2400" b="1" dirty="0" smtClean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Recommend what is Beneficial for a Student’s career. (User - User collaborative filtering)</a:t>
            </a:r>
          </a:p>
          <a:p>
            <a:pPr marL="25719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</a:pPr>
            <a:endParaRPr lang="en-US" sz="2400" b="1" dirty="0" smtClean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719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</a:pPr>
            <a:r>
              <a:rPr lang="en-US" sz="2400" b="1" dirty="0" smtClean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Recommend what is Beneficial for following a particular career. (Collaborative filtering using Restricted Boltzmann Machines) </a:t>
            </a:r>
          </a:p>
          <a:p>
            <a:pPr marL="25719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</a:pPr>
            <a:endParaRPr lang="en-US" sz="2400" b="1" dirty="0" smtClean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5719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</a:pPr>
            <a:r>
              <a:rPr lang="en-US" sz="2400" b="1" i="0" u="none" strike="noStrike" cap="none" dirty="0" smtClean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Molding questions to the understanding of the student for maximum growth. Learning about the student, using Artificial Neural Network (ANN)</a:t>
            </a:r>
            <a:endParaRPr sz="2400" b="1" i="0" u="none" strike="noStrike" cap="none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Shape 104"/>
          <p:cNvSpPr txBox="1">
            <a:spLocks noGrp="1"/>
          </p:cNvSpPr>
          <p:nvPr>
            <p:ph type="title"/>
          </p:nvPr>
        </p:nvSpPr>
        <p:spPr>
          <a:xfrm>
            <a:off x="13823576" y="882585"/>
            <a:ext cx="3887609" cy="462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Montserrat"/>
              <a:buNone/>
            </a:pPr>
            <a:r>
              <a:rPr lang="en-US" sz="4400" b="1" i="0" u="none" strike="noStrike" cap="none" dirty="0" smtClean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Why AI in Education?</a:t>
            </a:r>
            <a:endParaRPr sz="44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4187820" y="1796443"/>
            <a:ext cx="5805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1330" y="3724835"/>
            <a:ext cx="548640" cy="5513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111"/>
          <p:cNvSpPr txBox="1"/>
          <p:nvPr/>
        </p:nvSpPr>
        <p:spPr>
          <a:xfrm>
            <a:off x="551330" y="3711388"/>
            <a:ext cx="528918" cy="52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8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rbel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36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Oval 8"/>
          <p:cNvSpPr/>
          <p:nvPr/>
        </p:nvSpPr>
        <p:spPr>
          <a:xfrm>
            <a:off x="555813" y="4682804"/>
            <a:ext cx="548640" cy="5513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111"/>
          <p:cNvSpPr txBox="1"/>
          <p:nvPr/>
        </p:nvSpPr>
        <p:spPr>
          <a:xfrm>
            <a:off x="555813" y="4669357"/>
            <a:ext cx="528918" cy="52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8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rbel"/>
              <a:buNone/>
            </a:pPr>
            <a:r>
              <a:rPr lang="en-US" sz="2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6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59398" y="5900367"/>
            <a:ext cx="548640" cy="5513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111"/>
          <p:cNvSpPr txBox="1"/>
          <p:nvPr/>
        </p:nvSpPr>
        <p:spPr>
          <a:xfrm>
            <a:off x="559398" y="5886920"/>
            <a:ext cx="528918" cy="52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8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rbel"/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3.</a:t>
            </a:r>
            <a:endParaRPr sz="36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6570" y="7092084"/>
            <a:ext cx="548640" cy="5513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hape 111"/>
          <p:cNvSpPr txBox="1"/>
          <p:nvPr/>
        </p:nvSpPr>
        <p:spPr>
          <a:xfrm>
            <a:off x="566570" y="7078637"/>
            <a:ext cx="528918" cy="52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8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rbel"/>
              <a:buNone/>
            </a:pPr>
            <a:r>
              <a:rPr lang="en-US" sz="2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2400" b="1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6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30349" y="3767365"/>
            <a:ext cx="2952006" cy="35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&amp; ML in Intellistudy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0285" y="3695946"/>
            <a:ext cx="14480211" cy="5923280"/>
          </a:xfrm>
        </p:spPr>
        <p:txBody>
          <a:bodyPr/>
          <a:lstStyle/>
          <a:p>
            <a:r>
              <a:rPr lang="en-US" dirty="0" smtClean="0"/>
              <a:t>For Recommending suitable careers, our model uses restricted Boltzmann Machine which have been stated to be computationally efficient for the dataset of a Hundred-Million entries.</a:t>
            </a:r>
          </a:p>
          <a:p>
            <a:endParaRPr lang="en-US" dirty="0"/>
          </a:p>
          <a:p>
            <a:r>
              <a:rPr lang="en-US" dirty="0" smtClean="0"/>
              <a:t>Based on the courses the student has been enrolled in, suitable career paths and additional courses required for those paths are recommended.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76401" y="3081758"/>
            <a:ext cx="7895302" cy="870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Recommending Career Path.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403" y="708882"/>
            <a:ext cx="5348885" cy="306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7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AI &amp; ML in Intellistudy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0285" y="3459974"/>
            <a:ext cx="14480211" cy="5923280"/>
          </a:xfrm>
        </p:spPr>
        <p:txBody>
          <a:bodyPr/>
          <a:lstStyle/>
          <a:p>
            <a:r>
              <a:rPr lang="en-US" sz="3200" dirty="0" smtClean="0"/>
              <a:t>Providing User-User based collaborative filtering for recommending relevant courses to the student.</a:t>
            </a:r>
          </a:p>
          <a:p>
            <a:endParaRPr lang="en-US" sz="3200" dirty="0"/>
          </a:p>
          <a:p>
            <a:r>
              <a:rPr lang="en-US" sz="3200" dirty="0" smtClean="0"/>
              <a:t>Based on the similarity of the scores between the users, the system recommends the most relevant courses suitable for the particular student.</a:t>
            </a:r>
          </a:p>
          <a:p>
            <a:endParaRPr lang="en-US" sz="3200" dirty="0"/>
          </a:p>
          <a:p>
            <a:r>
              <a:rPr lang="en-US" sz="3200" dirty="0" smtClean="0"/>
              <a:t>These courses are divided into two categories – Easy and Challenging. </a:t>
            </a:r>
            <a:endParaRPr lang="en-US" sz="3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76400" y="2727800"/>
            <a:ext cx="7157883" cy="870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53"/>
              <a:buFont typeface="Montserrat"/>
              <a:buNone/>
              <a:defRPr sz="6453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 smtClean="0">
                <a:solidFill>
                  <a:schemeClr val="bg1">
                    <a:lumMod val="50000"/>
                  </a:schemeClr>
                </a:solidFill>
              </a:rPr>
              <a:t>Recommending Courses</a:t>
            </a:r>
            <a:endParaRPr lang="en-US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3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184" y="1839850"/>
            <a:ext cx="12020274" cy="617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8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523</Words>
  <Application>Microsoft Office PowerPoint</Application>
  <PresentationFormat>Custom</PresentationFormat>
  <Paragraphs>92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Montserrat</vt:lpstr>
      <vt:lpstr>Corbel</vt:lpstr>
      <vt:lpstr>Arial</vt:lpstr>
      <vt:lpstr>Calibri</vt:lpstr>
      <vt:lpstr>Basis</vt:lpstr>
      <vt:lpstr>PowerPoint Presentation</vt:lpstr>
      <vt:lpstr>Description of Idea</vt:lpstr>
      <vt:lpstr>Problems in current E-learning platforms.</vt:lpstr>
      <vt:lpstr>Our Solution: Intellistudy </vt:lpstr>
      <vt:lpstr>Tech Stack</vt:lpstr>
      <vt:lpstr>Why AI in Education?</vt:lpstr>
      <vt:lpstr>AI &amp; ML in Intellistudy</vt:lpstr>
      <vt:lpstr>AI &amp; ML in Intellistudy</vt:lpstr>
      <vt:lpstr>PowerPoint Presentation</vt:lpstr>
      <vt:lpstr>AI &amp; ML in Intellistudy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Verdict</vt:lpstr>
      <vt:lpstr>Commercial Viability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Arpit jain</dc:creator>
  <cp:lastModifiedBy>Arpit jain</cp:lastModifiedBy>
  <cp:revision>10</cp:revision>
  <dcterms:modified xsi:type="dcterms:W3CDTF">2018-04-04T10:57:21Z</dcterms:modified>
</cp:coreProperties>
</file>